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436100" cy="7327900"/>
  <p:notesSz cx="9436100" cy="73279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386"/>
    <p:restoredTop sz="94539"/>
  </p:normalViewPr>
  <p:slideViewPr>
    <p:cSldViewPr>
      <p:cViewPr varScale="1">
        <p:scale>
          <a:sx n="104" d="100"/>
          <a:sy n="104" d="100"/>
        </p:scale>
        <p:origin x="270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89400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345113" y="0"/>
            <a:ext cx="4089400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32592-B8B8-2140-B1C7-F1E6E0BA7F87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125788" y="915988"/>
            <a:ext cx="3184525" cy="247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42975" y="3525838"/>
            <a:ext cx="7550150" cy="288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961188"/>
            <a:ext cx="4089400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345113" y="6961188"/>
            <a:ext cx="4089400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91E60-55D6-C44F-91C6-3005EA6C0B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879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91E60-55D6-C44F-91C6-3005EA6C0B4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597650"/>
            <a:ext cx="9143998" cy="26034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337" y="0"/>
            <a:ext cx="9034459" cy="9461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2594" y="1069847"/>
            <a:ext cx="4499610" cy="6840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51" y="2171595"/>
            <a:ext cx="4321175" cy="280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79772" y="6625287"/>
            <a:ext cx="4353559" cy="224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3821" y="6638781"/>
            <a:ext cx="287020" cy="224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9086" y="1517072"/>
            <a:ext cx="5058294" cy="4418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046656"/>
            <a:ext cx="9436100" cy="2780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02" y="3"/>
            <a:ext cx="9323062" cy="101054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2594" y="1069847"/>
            <a:ext cx="4712656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cap="small" dirty="0"/>
              <a:t>Plan</a:t>
            </a:r>
            <a:r>
              <a:rPr sz="2900" cap="small" spc="145" dirty="0"/>
              <a:t> </a:t>
            </a:r>
            <a:r>
              <a:rPr sz="2900" cap="small" dirty="0"/>
              <a:t>Général</a:t>
            </a:r>
            <a:r>
              <a:rPr sz="2900" cap="small" spc="145" dirty="0"/>
              <a:t> </a:t>
            </a:r>
            <a:r>
              <a:rPr sz="2900" cap="small" dirty="0"/>
              <a:t>Du</a:t>
            </a:r>
            <a:r>
              <a:rPr sz="2900" cap="small" spc="150" dirty="0"/>
              <a:t> </a:t>
            </a:r>
            <a:r>
              <a:rPr sz="2900" cap="small" dirty="0" err="1"/>
              <a:t>Cours</a:t>
            </a:r>
            <a:r>
              <a:rPr lang="de-DE" sz="2900" cap="small" dirty="0"/>
              <a:t> </a:t>
            </a:r>
            <a:r>
              <a:rPr lang="de-DE" sz="2900" cap="small" spc="150" dirty="0"/>
              <a:t>:</a:t>
            </a:r>
            <a:endParaRPr sz="2900" dirty="0"/>
          </a:p>
        </p:txBody>
      </p:sp>
      <p:sp>
        <p:nvSpPr>
          <p:cNvPr id="5" name="object 5"/>
          <p:cNvSpPr txBox="1"/>
          <p:nvPr/>
        </p:nvSpPr>
        <p:spPr>
          <a:xfrm>
            <a:off x="936888" y="1915159"/>
            <a:ext cx="3140075" cy="3421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205" indent="-35750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70205" algn="l"/>
              </a:tabLst>
            </a:pPr>
            <a:r>
              <a:rPr sz="2100" b="1" dirty="0">
                <a:latin typeface="Arial"/>
                <a:cs typeface="Arial"/>
              </a:rPr>
              <a:t>Introduction</a:t>
            </a:r>
            <a:r>
              <a:rPr sz="2100" b="1" spc="-130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(A)</a:t>
            </a:r>
            <a:endParaRPr sz="2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60"/>
              </a:spcBef>
              <a:buClr>
                <a:srgbClr val="CC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370205" indent="-35750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70205" algn="l"/>
              </a:tabLst>
            </a:pPr>
            <a:r>
              <a:rPr sz="2100" b="1" dirty="0">
                <a:latin typeface="Arial"/>
                <a:cs typeface="Arial"/>
              </a:rPr>
              <a:t>Justice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étatique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(B)</a:t>
            </a:r>
            <a:endParaRPr sz="2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65"/>
              </a:spcBef>
              <a:buClr>
                <a:srgbClr val="CC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370205" indent="-35750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70205" algn="l"/>
              </a:tabLst>
            </a:pPr>
            <a:r>
              <a:rPr sz="2100" b="1" dirty="0">
                <a:latin typeface="Arial"/>
                <a:cs typeface="Arial"/>
              </a:rPr>
              <a:t>Justice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privée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(C)</a:t>
            </a:r>
            <a:endParaRPr sz="2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85"/>
              </a:spcBef>
              <a:buClr>
                <a:srgbClr val="CC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370205" indent="-35750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70205" algn="l"/>
              </a:tabLst>
            </a:pPr>
            <a:r>
              <a:rPr sz="2100" b="1" dirty="0">
                <a:latin typeface="Arial"/>
                <a:cs typeface="Arial"/>
              </a:rPr>
              <a:t>Cas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Pratiques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(D)</a:t>
            </a:r>
            <a:endParaRPr sz="2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65"/>
              </a:spcBef>
              <a:buClr>
                <a:srgbClr val="CC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370205" indent="-35750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70205" algn="l"/>
              </a:tabLst>
            </a:pPr>
            <a:r>
              <a:rPr sz="2100" b="1" dirty="0">
                <a:latin typeface="Arial"/>
                <a:cs typeface="Arial"/>
              </a:rPr>
              <a:t>Révision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Générale</a:t>
            </a:r>
            <a:r>
              <a:rPr sz="2100" b="1" spc="-60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(E)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09057" y="7072376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8600" y="7060183"/>
            <a:ext cx="46621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©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Prof.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Jochen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BAUERREIS</a:t>
            </a:r>
            <a:r>
              <a:rPr sz="1500" spc="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50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Avocat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Rechtsanwalt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A.</a:t>
            </a:r>
            <a:r>
              <a:rPr cap="small" spc="-80" dirty="0"/>
              <a:t> </a:t>
            </a:r>
            <a:r>
              <a:rPr cap="small" dirty="0"/>
              <a:t>Introduction</a:t>
            </a:r>
            <a:r>
              <a:rPr cap="small" spc="60" dirty="0"/>
              <a:t> </a:t>
            </a:r>
            <a:r>
              <a:rPr cap="small" spc="-204" dirty="0"/>
              <a:t>: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527196"/>
            <a:ext cx="16243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Notions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(I)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251" y="3632095"/>
            <a:ext cx="17945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(II)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51" y="4724295"/>
            <a:ext cx="18643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Méthode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(III)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i.</a:t>
            </a:r>
            <a:r>
              <a:rPr cap="small" spc="-70" dirty="0"/>
              <a:t> </a:t>
            </a:r>
            <a:r>
              <a:rPr cap="small" dirty="0"/>
              <a:t>Notions</a:t>
            </a:r>
            <a:r>
              <a:rPr cap="small" spc="75" dirty="0"/>
              <a:t> </a:t>
            </a:r>
            <a:r>
              <a:rPr cap="small" spc="-14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150995" cy="325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Institutions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(organes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acteurs)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judiciaires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vs.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juridictionnelles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privée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Arbitrage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médiation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-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MARC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dirty="0"/>
              <a:t>Le</a:t>
            </a:r>
            <a:r>
              <a:rPr spc="-35" dirty="0"/>
              <a:t> </a:t>
            </a:r>
            <a:r>
              <a:rPr dirty="0"/>
              <a:t>système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justice</a:t>
            </a:r>
            <a:r>
              <a:rPr spc="-35" dirty="0"/>
              <a:t> </a:t>
            </a:r>
            <a:r>
              <a:rPr spc="-10" dirty="0"/>
              <a:t>étatique</a:t>
            </a: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pc="-10" dirty="0"/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Principes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6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6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377055" cy="222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Principes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Justice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tant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service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public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Justice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garante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procès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équitable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dirty="0"/>
              <a:t>Le</a:t>
            </a:r>
            <a:r>
              <a:rPr spc="-35" dirty="0"/>
              <a:t> </a:t>
            </a:r>
            <a:r>
              <a:rPr dirty="0"/>
              <a:t>système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justice</a:t>
            </a:r>
            <a:r>
              <a:rPr spc="-35" dirty="0"/>
              <a:t> </a:t>
            </a:r>
            <a:r>
              <a:rPr spc="-10" dirty="0"/>
              <a:t>étatique</a:t>
            </a: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pc="-10" dirty="0"/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Principes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Justice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tant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service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public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Organisation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justice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Fonctionnement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justice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7101840" cy="354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Principes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Justice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tant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garante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procès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équitable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Fondements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juridiques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relatifs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aux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exigences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procès</a:t>
            </a:r>
            <a:r>
              <a:rPr sz="1400" spc="-10" dirty="0">
                <a:latin typeface="Arial"/>
                <a:cs typeface="Arial"/>
              </a:rPr>
              <a:t> équitable</a:t>
            </a:r>
            <a:endParaRPr sz="140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 dirty="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Conditions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requises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garantir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aux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justiciables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procès</a:t>
            </a:r>
            <a:r>
              <a:rPr sz="1400" spc="-10" dirty="0">
                <a:latin typeface="Arial"/>
                <a:cs typeface="Arial"/>
              </a:rPr>
              <a:t> équitable</a:t>
            </a:r>
            <a:endParaRPr sz="140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810"/>
              </a:spcBef>
              <a:buClr>
                <a:srgbClr val="CC0000"/>
              </a:buClr>
              <a:buFont typeface="Arial"/>
              <a:buChar char="–"/>
            </a:pP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Impartialité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juges</a:t>
            </a: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lang="fr-FR" sz="1400" dirty="0">
                <a:latin typeface="Arial"/>
                <a:cs typeface="Arial"/>
              </a:rPr>
              <a:t>Indépendance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 </a:t>
            </a:r>
            <a:r>
              <a:rPr sz="1400" spc="-20" dirty="0">
                <a:latin typeface="Arial"/>
                <a:cs typeface="Arial"/>
              </a:rPr>
              <a:t>juges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58251" y="2171595"/>
            <a:ext cx="4321175" cy="2862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dirty="0"/>
              <a:t>Le</a:t>
            </a:r>
            <a:r>
              <a:rPr spc="-35" dirty="0"/>
              <a:t> </a:t>
            </a:r>
            <a:r>
              <a:rPr dirty="0"/>
              <a:t>système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justice</a:t>
            </a:r>
            <a:r>
              <a:rPr spc="-35" dirty="0"/>
              <a:t> </a:t>
            </a:r>
            <a:r>
              <a:rPr spc="-10" dirty="0"/>
              <a:t>étatique</a:t>
            </a: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pc="-10" dirty="0"/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 err="1">
                <a:latin typeface="Arial"/>
                <a:cs typeface="Arial"/>
              </a:rPr>
              <a:t>Juridictions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 err="1">
                <a:latin typeface="Arial"/>
                <a:cs typeface="Arial"/>
              </a:rPr>
              <a:t>étrangères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supranationales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5302250" cy="269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Principe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dualité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juridictions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Principe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double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degré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juridiction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98450" y="2202106"/>
            <a:ext cx="7239000" cy="3290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Principe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dualité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ordres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juridictions</a:t>
            </a:r>
            <a:endParaRPr sz="140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Ordre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judiciaire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(civil/commercial/social</a:t>
            </a:r>
            <a:r>
              <a:rPr lang="de-DE" sz="1400" spc="-10" dirty="0">
                <a:latin typeface="Arial"/>
                <a:cs typeface="Arial"/>
              </a:rPr>
              <a:t> + </a:t>
            </a:r>
            <a:r>
              <a:rPr lang="de-DE" sz="1400" spc="-10" dirty="0" err="1">
                <a:latin typeface="Arial"/>
                <a:cs typeface="Arial"/>
              </a:rPr>
              <a:t>pénal</a:t>
            </a:r>
            <a:r>
              <a:rPr sz="1400" spc="-10" dirty="0"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810"/>
              </a:spcBef>
              <a:buClr>
                <a:srgbClr val="CC0000"/>
              </a:buClr>
              <a:buFont typeface="Arial"/>
              <a:buChar char="►"/>
            </a:pP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Ordre</a:t>
            </a:r>
            <a:r>
              <a:rPr sz="1400" spc="-10" dirty="0">
                <a:latin typeface="Arial"/>
                <a:cs typeface="Arial"/>
              </a:rPr>
              <a:t> administratif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6737984" cy="3726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Principe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double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degré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juridiction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premier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degré</a:t>
            </a:r>
            <a:endParaRPr sz="140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810"/>
              </a:spcBef>
              <a:buClr>
                <a:srgbClr val="CC0000"/>
              </a:buClr>
              <a:buFont typeface="Arial"/>
              <a:buChar char="►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second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degré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(juridictions</a:t>
            </a:r>
            <a:r>
              <a:rPr sz="1400" spc="-10" dirty="0">
                <a:latin typeface="Arial"/>
                <a:cs typeface="Arial"/>
              </a:rPr>
              <a:t> d’appel)</a:t>
            </a:r>
            <a:endParaRPr sz="140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►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suprêmes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(non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constitutives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d’un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degré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</a:t>
            </a:r>
            <a:r>
              <a:rPr sz="1400" spc="-10" dirty="0">
                <a:latin typeface="Arial"/>
                <a:cs typeface="Arial"/>
              </a:rPr>
              <a:t> part!)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739005" cy="269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premier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second</a:t>
            </a:r>
            <a:r>
              <a:rPr sz="1400" spc="-10" dirty="0">
                <a:latin typeface="Arial"/>
                <a:cs typeface="Arial"/>
              </a:rPr>
              <a:t> degré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Autres</a:t>
            </a:r>
            <a:r>
              <a:rPr sz="1400" spc="-10" dirty="0">
                <a:latin typeface="Arial"/>
                <a:cs typeface="Arial"/>
              </a:rPr>
              <a:t> juridictions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739005" cy="321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premier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second</a:t>
            </a:r>
            <a:r>
              <a:rPr sz="1400" spc="-10" dirty="0">
                <a:latin typeface="Arial"/>
                <a:cs typeface="Arial"/>
              </a:rPr>
              <a:t> degré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civiles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pénales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4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administratives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046656"/>
            <a:ext cx="9436100" cy="2780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02" y="3"/>
            <a:ext cx="9323062" cy="101054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/>
              <a:t>II.</a:t>
            </a:r>
            <a:r>
              <a:rPr sz="2900" spc="-35" dirty="0"/>
              <a:t> </a:t>
            </a:r>
            <a:r>
              <a:rPr sz="2900" spc="-10" dirty="0"/>
              <a:t>Système</a:t>
            </a:r>
            <a:endParaRPr sz="2900"/>
          </a:p>
        </p:txBody>
      </p:sp>
      <p:sp>
        <p:nvSpPr>
          <p:cNvPr id="6" name="object 6"/>
          <p:cNvSpPr txBox="1"/>
          <p:nvPr/>
        </p:nvSpPr>
        <p:spPr>
          <a:xfrm>
            <a:off x="2367965" y="7078229"/>
            <a:ext cx="4663440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60"/>
              </a:lnSpc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©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Prof.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Jochen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BAUERREIS</a:t>
            </a:r>
            <a:r>
              <a:rPr sz="1500" spc="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5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Avocat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Rechtsanwalt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77294" y="7090421"/>
            <a:ext cx="3016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760"/>
              </a:lnSpc>
            </a:pPr>
            <a:fld id="{81D60167-4931-47E6-BA6A-407CBD079E47}" type="slidenum"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15</a:t>
            </a:fld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433" y="1884679"/>
            <a:ext cx="7971417" cy="3621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205" indent="-35750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Char char="•"/>
              <a:tabLst>
                <a:tab pos="370205" algn="l"/>
              </a:tabLst>
            </a:pPr>
            <a:r>
              <a:rPr sz="2100" dirty="0">
                <a:latin typeface="Arial"/>
                <a:cs typeface="Arial"/>
              </a:rPr>
              <a:t>Le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système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de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la</a:t>
            </a:r>
            <a:r>
              <a:rPr sz="2100" spc="-3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justice</a:t>
            </a:r>
            <a:r>
              <a:rPr sz="2100" spc="-35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étatique</a:t>
            </a:r>
            <a:endParaRPr sz="2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0"/>
              </a:spcBef>
              <a:buClr>
                <a:srgbClr val="CC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788035" lvl="1" indent="-298450">
              <a:lnSpc>
                <a:spcPct val="100000"/>
              </a:lnSpc>
              <a:buClr>
                <a:srgbClr val="CC0000"/>
              </a:buClr>
              <a:buChar char="-"/>
              <a:tabLst>
                <a:tab pos="78803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390"/>
              </a:spcBef>
              <a:buClr>
                <a:srgbClr val="CC0000"/>
              </a:buClr>
              <a:buFont typeface="Arial"/>
              <a:buChar char="-"/>
            </a:pPr>
            <a:endParaRPr sz="1800" dirty="0">
              <a:latin typeface="Arial"/>
              <a:cs typeface="Arial"/>
            </a:endParaRPr>
          </a:p>
          <a:p>
            <a:pPr marL="1206500" lvl="2" indent="-238760">
              <a:lnSpc>
                <a:spcPct val="100000"/>
              </a:lnSpc>
              <a:buClr>
                <a:srgbClr val="CC0000"/>
              </a:buClr>
              <a:buChar char="•"/>
              <a:tabLst>
                <a:tab pos="1206500" algn="l"/>
              </a:tabLst>
            </a:pPr>
            <a:r>
              <a:rPr sz="1700" dirty="0">
                <a:latin typeface="Arial"/>
                <a:cs typeface="Arial"/>
              </a:rPr>
              <a:t>Juridictions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nationales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(françaises)</a:t>
            </a:r>
            <a:endParaRPr sz="17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1005"/>
              </a:spcBef>
              <a:buClr>
                <a:srgbClr val="CC0000"/>
              </a:buClr>
              <a:buFont typeface="Arial"/>
              <a:buChar char="•"/>
            </a:pPr>
            <a:endParaRPr sz="1700" dirty="0">
              <a:latin typeface="Arial"/>
              <a:cs typeface="Arial"/>
            </a:endParaRPr>
          </a:p>
          <a:p>
            <a:pPr marL="1671320" lvl="3" indent="-285750">
              <a:lnSpc>
                <a:spcPct val="100000"/>
              </a:lnSpc>
              <a:buClr>
                <a:srgbClr val="CC0000"/>
              </a:buClr>
              <a:buChar char="-"/>
              <a:tabLst>
                <a:tab pos="1671320" algn="l"/>
              </a:tabLst>
            </a:pPr>
            <a:r>
              <a:rPr sz="1500" dirty="0">
                <a:latin typeface="Arial"/>
                <a:cs typeface="Arial"/>
              </a:rPr>
              <a:t>Juridictions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civiles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(du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premier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degré)</a:t>
            </a:r>
            <a:endParaRPr sz="150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1060"/>
              </a:spcBef>
              <a:buClr>
                <a:srgbClr val="CC0000"/>
              </a:buClr>
              <a:buFont typeface="Arial"/>
              <a:buChar char="-"/>
            </a:pPr>
            <a:endParaRPr sz="1500" dirty="0">
              <a:latin typeface="Arial"/>
              <a:cs typeface="Arial"/>
            </a:endParaRPr>
          </a:p>
          <a:p>
            <a:pPr marL="2149475" lvl="4" indent="-285750">
              <a:lnSpc>
                <a:spcPct val="100000"/>
              </a:lnSpc>
              <a:buClr>
                <a:srgbClr val="CC0000"/>
              </a:buClr>
              <a:buChar char="►"/>
              <a:tabLst>
                <a:tab pos="2149475" algn="l"/>
              </a:tabLst>
            </a:pPr>
            <a:r>
              <a:rPr sz="1500" dirty="0">
                <a:latin typeface="Arial"/>
                <a:cs typeface="Arial"/>
              </a:rPr>
              <a:t>Juridictions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droit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commun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: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Tribunal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Judiciaire</a:t>
            </a:r>
            <a:r>
              <a:rPr sz="1500" b="1" spc="-50" dirty="0">
                <a:latin typeface="Arial"/>
                <a:cs typeface="Arial"/>
              </a:rPr>
              <a:t> </a:t>
            </a:r>
            <a:r>
              <a:rPr sz="1500" b="1" spc="-20" dirty="0">
                <a:latin typeface="Arial"/>
                <a:cs typeface="Arial"/>
              </a:rPr>
              <a:t>(TJ)</a:t>
            </a:r>
            <a:endParaRPr sz="1500" b="1" dirty="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1085"/>
              </a:spcBef>
              <a:buClr>
                <a:srgbClr val="CC0000"/>
              </a:buClr>
              <a:buFont typeface="Arial"/>
              <a:buChar char="►"/>
            </a:pPr>
            <a:endParaRPr sz="1500" dirty="0">
              <a:latin typeface="Arial"/>
              <a:cs typeface="Arial"/>
            </a:endParaRPr>
          </a:p>
          <a:p>
            <a:pPr marL="2149475" lvl="4" indent="-285750">
              <a:lnSpc>
                <a:spcPct val="100000"/>
              </a:lnSpc>
              <a:buClr>
                <a:srgbClr val="CC0000"/>
              </a:buClr>
              <a:buChar char="►"/>
              <a:tabLst>
                <a:tab pos="2149475" algn="l"/>
              </a:tabLst>
            </a:pPr>
            <a:r>
              <a:rPr sz="1500" dirty="0">
                <a:latin typeface="Arial"/>
                <a:cs typeface="Arial"/>
              </a:rPr>
              <a:t>Juridictions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d’exceptions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046656"/>
            <a:ext cx="9436100" cy="2780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02" y="3"/>
            <a:ext cx="9323062" cy="101054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2594" y="1069847"/>
            <a:ext cx="217106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/>
              <a:t>II.</a:t>
            </a:r>
            <a:r>
              <a:rPr sz="2900" spc="-45" dirty="0"/>
              <a:t> </a:t>
            </a:r>
            <a:r>
              <a:rPr sz="2900" dirty="0"/>
              <a:t>Système</a:t>
            </a:r>
            <a:r>
              <a:rPr sz="2900" spc="-35" dirty="0"/>
              <a:t> </a:t>
            </a:r>
            <a:r>
              <a:rPr sz="2900" spc="-50" dirty="0"/>
              <a:t>:</a:t>
            </a:r>
            <a:endParaRPr sz="2900"/>
          </a:p>
        </p:txBody>
      </p:sp>
      <p:sp>
        <p:nvSpPr>
          <p:cNvPr id="6" name="object 6"/>
          <p:cNvSpPr txBox="1"/>
          <p:nvPr/>
        </p:nvSpPr>
        <p:spPr>
          <a:xfrm>
            <a:off x="2367965" y="7078229"/>
            <a:ext cx="4663440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60"/>
              </a:lnSpc>
            </a:pP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©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Prof.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Jochen</a:t>
            </a:r>
            <a:r>
              <a:rPr sz="15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BAUERREIS</a:t>
            </a:r>
            <a:r>
              <a:rPr sz="1500" spc="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5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Avocat</a:t>
            </a:r>
            <a:r>
              <a:rPr sz="15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5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Arial"/>
                <a:cs typeface="Arial"/>
              </a:rPr>
              <a:t>Rechtsanwalt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77294" y="7090421"/>
            <a:ext cx="301625" cy="238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760"/>
              </a:lnSpc>
            </a:pPr>
            <a:fld id="{81D60167-4931-47E6-BA6A-407CBD079E47}" type="slidenum">
              <a:rPr sz="1500" b="1" spc="-25" dirty="0">
                <a:solidFill>
                  <a:srgbClr val="FFFFFF"/>
                </a:solidFill>
                <a:latin typeface="Arial"/>
                <a:cs typeface="Arial"/>
              </a:rPr>
              <a:t>16</a:t>
            </a:fld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433" y="1720088"/>
            <a:ext cx="8798486" cy="4739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205" indent="-35750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70205" algn="l"/>
              </a:tabLst>
            </a:pPr>
            <a:r>
              <a:rPr sz="2100" b="1" dirty="0">
                <a:latin typeface="Arial"/>
                <a:cs typeface="Arial"/>
              </a:rPr>
              <a:t>Le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système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de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justice</a:t>
            </a:r>
            <a:r>
              <a:rPr sz="2100" b="1" spc="-2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étatique</a:t>
            </a:r>
            <a:endParaRPr sz="2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  <a:buClr>
                <a:srgbClr val="CC0000"/>
              </a:buClr>
              <a:buFont typeface="Arial"/>
              <a:buChar char="•"/>
            </a:pPr>
            <a:endParaRPr sz="2100" dirty="0">
              <a:latin typeface="Arial"/>
              <a:cs typeface="Arial"/>
            </a:endParaRPr>
          </a:p>
          <a:p>
            <a:pPr marL="788035" lvl="1" indent="-298450">
              <a:lnSpc>
                <a:spcPct val="100000"/>
              </a:lnSpc>
              <a:buClr>
                <a:srgbClr val="CC0000"/>
              </a:buClr>
              <a:buChar char="-"/>
              <a:tabLst>
                <a:tab pos="78803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365"/>
              </a:spcBef>
              <a:buClr>
                <a:srgbClr val="CC0000"/>
              </a:buClr>
              <a:buFont typeface="Arial"/>
              <a:buChar char="-"/>
            </a:pPr>
            <a:endParaRPr sz="1800" dirty="0">
              <a:latin typeface="Arial"/>
              <a:cs typeface="Arial"/>
            </a:endParaRPr>
          </a:p>
          <a:p>
            <a:pPr marL="1206500" lvl="2" indent="-238760">
              <a:lnSpc>
                <a:spcPct val="100000"/>
              </a:lnSpc>
              <a:buClr>
                <a:srgbClr val="CC0000"/>
              </a:buClr>
              <a:buChar char="•"/>
              <a:tabLst>
                <a:tab pos="1206500" algn="l"/>
              </a:tabLst>
            </a:pPr>
            <a:r>
              <a:rPr sz="1700" dirty="0">
                <a:latin typeface="Arial"/>
                <a:cs typeface="Arial"/>
              </a:rPr>
              <a:t>Juridictions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nationales</a:t>
            </a:r>
            <a:r>
              <a:rPr sz="1700" spc="-80" dirty="0">
                <a:latin typeface="Arial"/>
                <a:cs typeface="Arial"/>
              </a:rPr>
              <a:t> </a:t>
            </a:r>
            <a:r>
              <a:rPr sz="1700" spc="-10" dirty="0">
                <a:latin typeface="Arial"/>
                <a:cs typeface="Arial"/>
              </a:rPr>
              <a:t>(</a:t>
            </a:r>
            <a:r>
              <a:rPr sz="1700" spc="-10" dirty="0" err="1">
                <a:latin typeface="Arial"/>
                <a:cs typeface="Arial"/>
              </a:rPr>
              <a:t>françaises</a:t>
            </a:r>
            <a:r>
              <a:rPr sz="1700" spc="-10" dirty="0">
                <a:latin typeface="Arial"/>
                <a:cs typeface="Arial"/>
              </a:rPr>
              <a:t>)</a:t>
            </a:r>
            <a:endParaRPr lang="de-DE" sz="1700" spc="-10" dirty="0">
              <a:latin typeface="Arial"/>
              <a:cs typeface="Arial"/>
            </a:endParaRPr>
          </a:p>
          <a:p>
            <a:pPr marL="1206500" lvl="2" indent="-238760">
              <a:lnSpc>
                <a:spcPct val="100000"/>
              </a:lnSpc>
              <a:buClr>
                <a:srgbClr val="CC0000"/>
              </a:buClr>
              <a:buChar char="•"/>
              <a:tabLst>
                <a:tab pos="1206500" algn="l"/>
              </a:tabLst>
            </a:pPr>
            <a:endParaRPr lang="fr-FR" sz="1700" spc="-1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1060"/>
              </a:spcBef>
              <a:buClr>
                <a:srgbClr val="CC0000"/>
              </a:buClr>
            </a:pPr>
            <a:endParaRPr sz="1500" dirty="0">
              <a:latin typeface="Arial"/>
              <a:cs typeface="Arial"/>
            </a:endParaRPr>
          </a:p>
          <a:p>
            <a:pPr marL="2089785" lvl="4" indent="-285750">
              <a:lnSpc>
                <a:spcPct val="100000"/>
              </a:lnSpc>
              <a:buClr>
                <a:srgbClr val="CC0000"/>
              </a:buClr>
              <a:buChar char="►"/>
              <a:tabLst>
                <a:tab pos="2089785" algn="l"/>
              </a:tabLst>
            </a:pPr>
            <a:r>
              <a:rPr sz="1500" dirty="0">
                <a:latin typeface="Arial"/>
                <a:cs typeface="Arial"/>
              </a:rPr>
              <a:t>Juridictions</a:t>
            </a:r>
            <a:r>
              <a:rPr sz="1500" spc="-85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d’exception</a:t>
            </a:r>
            <a:endParaRPr sz="1500" dirty="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885"/>
              </a:spcBef>
              <a:buClr>
                <a:srgbClr val="CC0000"/>
              </a:buClr>
              <a:buFont typeface="Arial"/>
              <a:buChar char="►"/>
            </a:pPr>
            <a:endParaRPr sz="1500" dirty="0">
              <a:latin typeface="Arial"/>
              <a:cs typeface="Arial"/>
            </a:endParaRPr>
          </a:p>
          <a:p>
            <a:pPr marL="2566670" lvl="5" indent="-285115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2566670" algn="l"/>
              </a:tabLst>
            </a:pPr>
            <a:r>
              <a:rPr sz="1600" b="1" dirty="0">
                <a:latin typeface="Arial"/>
                <a:cs typeface="Arial"/>
              </a:rPr>
              <a:t>Tribunal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Judiciaire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–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tribunal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lang="de-DE" sz="1600" b="1" spc="-30" dirty="0">
                <a:latin typeface="Arial"/>
                <a:cs typeface="Arial"/>
              </a:rPr>
              <a:t>/ </a:t>
            </a:r>
            <a:r>
              <a:rPr lang="de-DE" sz="1600" b="1" spc="-30" dirty="0" err="1">
                <a:latin typeface="Arial"/>
                <a:cs typeface="Arial"/>
              </a:rPr>
              <a:t>chambre</a:t>
            </a:r>
            <a:r>
              <a:rPr lang="de-DE"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proximité</a:t>
            </a:r>
            <a:endParaRPr sz="1600" b="1" dirty="0">
              <a:latin typeface="Arial"/>
              <a:cs typeface="Arial"/>
            </a:endParaRPr>
          </a:p>
          <a:p>
            <a:pPr marL="2566670" lvl="5" indent="-285115">
              <a:lnSpc>
                <a:spcPct val="100000"/>
              </a:lnSpc>
              <a:spcBef>
                <a:spcPts val="380"/>
              </a:spcBef>
              <a:buFont typeface="Courier New"/>
              <a:buChar char="o"/>
              <a:tabLst>
                <a:tab pos="2566670" algn="l"/>
              </a:tabLst>
            </a:pPr>
            <a:r>
              <a:rPr lang="de-DE" sz="1600" b="1" dirty="0" err="1">
                <a:latin typeface="Arial"/>
                <a:cs typeface="Arial"/>
              </a:rPr>
              <a:t>Juridiction</a:t>
            </a:r>
            <a:r>
              <a:rPr lang="de-DE" sz="1600" b="1" dirty="0">
                <a:latin typeface="Arial"/>
                <a:cs typeface="Arial"/>
              </a:rPr>
              <a:t> </a:t>
            </a:r>
            <a:r>
              <a:rPr lang="de-DE" sz="1600" b="1" dirty="0" err="1">
                <a:latin typeface="Arial"/>
                <a:cs typeface="Arial"/>
              </a:rPr>
              <a:t>commerciale</a:t>
            </a:r>
            <a:r>
              <a:rPr lang="de-DE" sz="1600" b="1" dirty="0">
                <a:latin typeface="Arial"/>
                <a:cs typeface="Arial"/>
              </a:rPr>
              <a:t> / </a:t>
            </a:r>
            <a:r>
              <a:rPr sz="1600" b="1" dirty="0">
                <a:latin typeface="Arial"/>
                <a:cs typeface="Arial"/>
              </a:rPr>
              <a:t>Tribunal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commerce</a:t>
            </a:r>
            <a:endParaRPr sz="1600" b="1" dirty="0">
              <a:latin typeface="Arial"/>
              <a:cs typeface="Arial"/>
            </a:endParaRPr>
          </a:p>
          <a:p>
            <a:pPr marL="2566670" lvl="5" indent="-285115">
              <a:lnSpc>
                <a:spcPct val="100000"/>
              </a:lnSpc>
              <a:spcBef>
                <a:spcPts val="385"/>
              </a:spcBef>
              <a:buFont typeface="Courier New"/>
              <a:buChar char="o"/>
              <a:tabLst>
                <a:tab pos="2566670" algn="l"/>
              </a:tabLst>
            </a:pPr>
            <a:r>
              <a:rPr sz="1600" b="1" dirty="0">
                <a:latin typeface="Arial"/>
                <a:cs typeface="Arial"/>
              </a:rPr>
              <a:t>Conseil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prud’hommes</a:t>
            </a:r>
            <a:endParaRPr sz="1600" b="1" dirty="0">
              <a:latin typeface="Arial"/>
              <a:cs typeface="Arial"/>
            </a:endParaRPr>
          </a:p>
          <a:p>
            <a:pPr marL="2566670" lvl="5" indent="-285115">
              <a:lnSpc>
                <a:spcPct val="100000"/>
              </a:lnSpc>
              <a:spcBef>
                <a:spcPts val="360"/>
              </a:spcBef>
              <a:buFont typeface="Courier New"/>
              <a:buChar char="o"/>
              <a:tabLst>
                <a:tab pos="2566670" algn="l"/>
              </a:tabLst>
            </a:pPr>
            <a:r>
              <a:rPr sz="1600" b="1" dirty="0">
                <a:latin typeface="Arial"/>
                <a:cs typeface="Arial"/>
              </a:rPr>
              <a:t>Juridictions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 err="1">
                <a:latin typeface="Arial"/>
                <a:cs typeface="Arial"/>
              </a:rPr>
              <a:t>Sécurité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 err="1">
                <a:latin typeface="Arial"/>
                <a:cs typeface="Arial"/>
              </a:rPr>
              <a:t>sociale</a:t>
            </a:r>
            <a:r>
              <a:rPr lang="de-DE" sz="1600" b="1" spc="-10" dirty="0">
                <a:latin typeface="Arial"/>
                <a:cs typeface="Arial"/>
              </a:rPr>
              <a:t> (</a:t>
            </a:r>
            <a:r>
              <a:rPr lang="de-DE" sz="1600" b="1" spc="-10" dirty="0">
                <a:latin typeface="Arial"/>
                <a:cs typeface="Arial"/>
                <a:sym typeface="Wingdings" pitchFamily="2" charset="2"/>
              </a:rPr>
              <a:t> </a:t>
            </a:r>
            <a:r>
              <a:rPr lang="de-DE" sz="1600" b="1" spc="-10" dirty="0" err="1">
                <a:latin typeface="Arial"/>
                <a:cs typeface="Arial"/>
                <a:sym typeface="Wingdings" pitchFamily="2" charset="2"/>
              </a:rPr>
              <a:t>Pôle</a:t>
            </a:r>
            <a:r>
              <a:rPr lang="de-DE" sz="1600" b="1" spc="-10" dirty="0">
                <a:latin typeface="Arial"/>
                <a:cs typeface="Arial"/>
                <a:sym typeface="Wingdings" pitchFamily="2" charset="2"/>
              </a:rPr>
              <a:t> social du TJ)</a:t>
            </a:r>
            <a:endParaRPr sz="1600" b="1" dirty="0">
              <a:latin typeface="Arial"/>
              <a:cs typeface="Arial"/>
            </a:endParaRPr>
          </a:p>
          <a:p>
            <a:pPr marL="2566670" lvl="5" indent="-285115">
              <a:lnSpc>
                <a:spcPct val="100000"/>
              </a:lnSpc>
              <a:spcBef>
                <a:spcPts val="385"/>
              </a:spcBef>
              <a:buFont typeface="Courier New"/>
              <a:buChar char="o"/>
              <a:tabLst>
                <a:tab pos="2566670" algn="l"/>
              </a:tabLst>
            </a:pPr>
            <a:r>
              <a:rPr sz="1600" b="1" dirty="0">
                <a:latin typeface="Arial"/>
                <a:cs typeface="Arial"/>
              </a:rPr>
              <a:t>Tribunal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paritaire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des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 err="1">
                <a:latin typeface="Arial"/>
                <a:cs typeface="Arial"/>
              </a:rPr>
              <a:t>baux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10" dirty="0" err="1">
                <a:latin typeface="Arial"/>
                <a:cs typeface="Arial"/>
              </a:rPr>
              <a:t>ruraux</a:t>
            </a:r>
            <a:endParaRPr lang="de-DE" sz="1600" b="1" spc="-10" dirty="0">
              <a:latin typeface="Arial"/>
              <a:cs typeface="Arial"/>
            </a:endParaRPr>
          </a:p>
          <a:p>
            <a:pPr marL="2281555" lvl="5">
              <a:lnSpc>
                <a:spcPct val="100000"/>
              </a:lnSpc>
              <a:spcBef>
                <a:spcPts val="385"/>
              </a:spcBef>
              <a:tabLst>
                <a:tab pos="2566670" algn="l"/>
              </a:tabLst>
            </a:pP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709160" cy="321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pénales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premier</a:t>
            </a:r>
            <a:r>
              <a:rPr sz="1400" spc="-10" dirty="0">
                <a:latin typeface="Arial"/>
                <a:cs typeface="Arial"/>
              </a:rPr>
              <a:t> degré)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Tribunal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police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Tribunal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correctionnel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4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Cour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d’assises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5272405" cy="269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administratives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premier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degré)</a:t>
            </a:r>
            <a:endParaRPr sz="140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Tribunaux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administratifs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(TA)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948555" cy="3011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 dirty="0">
              <a:latin typeface="Arial"/>
              <a:cs typeface="Arial"/>
            </a:endParaRPr>
          </a:p>
          <a:p>
            <a:pPr marL="480059" lvl="2" indent="-228600" algn="ctr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480059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540385" lvl="3" indent="-228600" algn="ctr">
              <a:lnSpc>
                <a:spcPct val="100000"/>
              </a:lnSpc>
              <a:buClr>
                <a:srgbClr val="CC0000"/>
              </a:buClr>
              <a:buChar char="–"/>
              <a:tabLst>
                <a:tab pos="54038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second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degré</a:t>
            </a:r>
            <a:endParaRPr sz="1400" dirty="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d’appel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(CA)</a:t>
            </a: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administrative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d’appel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(CAA)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6629400" cy="321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nationales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(françaises)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Autres</a:t>
            </a:r>
            <a:r>
              <a:rPr sz="1400" spc="-10" dirty="0">
                <a:latin typeface="Arial"/>
                <a:cs typeface="Arial"/>
              </a:rPr>
              <a:t> juridictions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suprêmes: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cassation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–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Conseil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d’Etat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Tribunal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Conflits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4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Conseil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constitutionnel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5057140" cy="4234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étrangères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spc="-10" dirty="0">
                <a:latin typeface="Arial"/>
                <a:cs typeface="Arial"/>
              </a:rPr>
              <a:t>Typologie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d’un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Etat-</a:t>
            </a:r>
            <a:r>
              <a:rPr sz="1400" dirty="0">
                <a:latin typeface="Arial"/>
                <a:cs typeface="Arial"/>
              </a:rPr>
              <a:t>Membre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20" dirty="0">
                <a:latin typeface="Arial"/>
                <a:cs typeface="Arial"/>
              </a:rPr>
              <a:t>l’EU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Autres</a:t>
            </a:r>
            <a:r>
              <a:rPr sz="1400" spc="-10" dirty="0">
                <a:latin typeface="Arial"/>
                <a:cs typeface="Arial"/>
              </a:rPr>
              <a:t> juridictions</a:t>
            </a:r>
            <a:endParaRPr sz="140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810"/>
              </a:spcBef>
              <a:buClr>
                <a:srgbClr val="CC0000"/>
              </a:buClr>
              <a:buFont typeface="Arial"/>
              <a:buChar char="►"/>
            </a:pP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spc="-20" dirty="0">
                <a:latin typeface="Arial"/>
                <a:cs typeface="Arial"/>
              </a:rPr>
              <a:t>Rôle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Compétence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directe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Compétence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indirecte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7130415" cy="3472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européennes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l’Union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Européenne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Justice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l’Union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Européenne</a:t>
            </a:r>
            <a:r>
              <a:rPr sz="1400" spc="-10" dirty="0">
                <a:latin typeface="Arial"/>
                <a:cs typeface="Arial"/>
              </a:rPr>
              <a:t> (CJUE)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Tribunal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première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instance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l’Union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Européenne</a:t>
            </a:r>
            <a:r>
              <a:rPr sz="1400" spc="-10" dirty="0">
                <a:latin typeface="Arial"/>
                <a:cs typeface="Arial"/>
              </a:rPr>
              <a:t> (TPI)</a:t>
            </a:r>
            <a:endParaRPr sz="1400">
              <a:latin typeface="Arial"/>
              <a:cs typeface="Arial"/>
            </a:endParaRPr>
          </a:p>
          <a:p>
            <a:pPr lvl="4">
              <a:lnSpc>
                <a:spcPct val="100000"/>
              </a:lnSpc>
              <a:spcBef>
                <a:spcPts val="810"/>
              </a:spcBef>
              <a:buClr>
                <a:srgbClr val="CC0000"/>
              </a:buClr>
              <a:buFont typeface="Arial"/>
              <a:buChar char="►"/>
            </a:pP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Conseil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l’Europe: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Européenne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droits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l’homme</a:t>
            </a:r>
            <a:r>
              <a:rPr sz="1400" spc="-10" dirty="0">
                <a:latin typeface="Arial"/>
                <a:cs typeface="Arial"/>
              </a:rPr>
              <a:t> (CEDH)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5146675" cy="3472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Juridictions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internationales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Internationale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justice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Haye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7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Juridictions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répressives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internationales</a:t>
            </a:r>
            <a:endParaRPr sz="1400">
              <a:latin typeface="Arial"/>
              <a:cs typeface="Arial"/>
            </a:endParaRPr>
          </a:p>
          <a:p>
            <a:pPr lvl="3">
              <a:lnSpc>
                <a:spcPct val="100000"/>
              </a:lnSpc>
              <a:spcBef>
                <a:spcPts val="810"/>
              </a:spcBef>
              <a:buClr>
                <a:srgbClr val="CC0000"/>
              </a:buClr>
              <a:buFont typeface="Arial"/>
              <a:buChar char="–"/>
            </a:pP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Tribunaux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Pénaux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Internationaux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(TPI)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Pénale</a:t>
            </a:r>
            <a:r>
              <a:rPr sz="1400" spc="-10" dirty="0">
                <a:latin typeface="Arial"/>
                <a:cs typeface="Arial"/>
              </a:rPr>
              <a:t> Internationale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dirty="0"/>
              <a:t>Le</a:t>
            </a:r>
            <a:r>
              <a:rPr spc="-35" dirty="0"/>
              <a:t> </a:t>
            </a:r>
            <a:r>
              <a:rPr dirty="0"/>
              <a:t>système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justice</a:t>
            </a:r>
            <a:r>
              <a:rPr spc="-35" dirty="0"/>
              <a:t> </a:t>
            </a:r>
            <a:r>
              <a:rPr spc="-10" dirty="0"/>
              <a:t>étatique</a:t>
            </a: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pc="-10" dirty="0"/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spc="-10" dirty="0">
                <a:latin typeface="Arial"/>
                <a:cs typeface="Arial"/>
              </a:rPr>
              <a:t>Magistrats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Auxiliaires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0" dirty="0">
                <a:latin typeface="Arial"/>
                <a:cs typeface="Arial"/>
              </a:rPr>
              <a:t> justice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877435" cy="265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20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Auxiliaires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0" dirty="0">
                <a:latin typeface="Arial"/>
                <a:cs typeface="Arial"/>
              </a:rPr>
              <a:t> justice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spc="-10" dirty="0">
                <a:latin typeface="Arial"/>
                <a:cs typeface="Arial"/>
              </a:rPr>
              <a:t>Avocats</a:t>
            </a: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Officiers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ministériels</a:t>
            </a: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Auxiliaires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justice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statut</a:t>
            </a:r>
            <a:r>
              <a:rPr sz="1400" spc="-10" dirty="0">
                <a:latin typeface="Arial"/>
                <a:cs typeface="Arial"/>
              </a:rPr>
              <a:t> particulier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6125210" cy="3441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20"/>
              </a:spcBef>
              <a:buClr>
                <a:srgbClr val="CC0000"/>
              </a:buClr>
              <a:buFont typeface="Arial"/>
              <a:buChar char="–"/>
            </a:pPr>
            <a:endParaRPr sz="1800" dirty="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Auxiliaires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0" dirty="0">
                <a:latin typeface="Arial"/>
                <a:cs typeface="Arial"/>
              </a:rPr>
              <a:t> justice</a:t>
            </a:r>
            <a:endParaRPr sz="16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Officiers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ministériels</a:t>
            </a: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lang="fr-FR" sz="1400" spc="-25" dirty="0">
                <a:latin typeface="Arial"/>
                <a:cs typeface="Arial"/>
              </a:rPr>
              <a:t>Commissaire </a:t>
            </a:r>
            <a:r>
              <a:rPr lang="fr-FR" sz="1400" dirty="0">
                <a:latin typeface="Arial"/>
                <a:cs typeface="Arial"/>
              </a:rPr>
              <a:t>de</a:t>
            </a:r>
            <a:r>
              <a:rPr lang="fr-FR" sz="1400" spc="-20" dirty="0">
                <a:latin typeface="Arial"/>
                <a:cs typeface="Arial"/>
              </a:rPr>
              <a:t> </a:t>
            </a:r>
            <a:r>
              <a:rPr lang="fr-FR" sz="1400" spc="-10" dirty="0">
                <a:latin typeface="Arial"/>
                <a:cs typeface="Arial"/>
              </a:rPr>
              <a:t>justice (appelé huissier de justice jusqu‘en juin 2022)</a:t>
            </a:r>
            <a:endParaRPr lang="fr-FR"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Avocats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cassation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Conseil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d’Etat</a:t>
            </a: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4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Greffiers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tribunaux 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commerce</a:t>
            </a:r>
            <a:endParaRPr sz="1400" dirty="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spc="-10" dirty="0">
                <a:latin typeface="Arial"/>
                <a:cs typeface="Arial"/>
              </a:rPr>
              <a:t>Notaires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877435" cy="3434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étatique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20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Auxiliaires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0" dirty="0">
                <a:latin typeface="Arial"/>
                <a:cs typeface="Arial"/>
              </a:rPr>
              <a:t> justice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Auxiliaires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justice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statut</a:t>
            </a:r>
            <a:r>
              <a:rPr sz="1400" spc="-10" dirty="0">
                <a:latin typeface="Arial"/>
                <a:cs typeface="Arial"/>
              </a:rPr>
              <a:t> particulier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spc="-10" dirty="0">
                <a:latin typeface="Arial"/>
                <a:cs typeface="Arial"/>
              </a:rPr>
              <a:t>Greffiers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spc="-10" dirty="0">
                <a:latin typeface="Arial"/>
                <a:cs typeface="Arial"/>
              </a:rPr>
              <a:t>Experts-Judiciaires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4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Assistants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justice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dirty="0">
                <a:latin typeface="Arial"/>
                <a:cs typeface="Arial"/>
              </a:rPr>
              <a:t>Conciliateurs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Justice</a:t>
            </a:r>
            <a:endParaRPr sz="1400">
              <a:latin typeface="Arial"/>
              <a:cs typeface="Arial"/>
            </a:endParaRPr>
          </a:p>
          <a:p>
            <a:pPr marL="2068830" lvl="4" indent="-227329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►"/>
              <a:tabLst>
                <a:tab pos="2068830" algn="l"/>
              </a:tabLst>
            </a:pPr>
            <a:r>
              <a:rPr sz="1400" spc="-10" dirty="0">
                <a:latin typeface="Arial"/>
                <a:cs typeface="Arial"/>
              </a:rPr>
              <a:t>Médiateurs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4095750" cy="233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privée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Principes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6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6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6172200" cy="280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privée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Principes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Principes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identiques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à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ceux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justice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étatique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(CPC)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Principes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complémentaires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ceux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justice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étatique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Principes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contraires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à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ceux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justice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étatique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5991860" cy="3027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privée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Organes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Typologie: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arbitrage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ad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hoc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vs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arbitrage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institutionnel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Organes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l’arbitrage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institutionnel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790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Centre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d’arbitrage</a:t>
            </a:r>
            <a:endParaRPr sz="1400">
              <a:latin typeface="Arial"/>
              <a:cs typeface="Arial"/>
            </a:endParaRPr>
          </a:p>
          <a:p>
            <a:pPr marL="1612265" lvl="3" indent="-227965">
              <a:lnSpc>
                <a:spcPct val="100000"/>
              </a:lnSpc>
              <a:spcBef>
                <a:spcPts val="320"/>
              </a:spcBef>
              <a:buClr>
                <a:srgbClr val="CC0000"/>
              </a:buClr>
              <a:buChar char="–"/>
              <a:tabLst>
                <a:tab pos="1612265" algn="l"/>
              </a:tabLst>
            </a:pPr>
            <a:r>
              <a:rPr sz="1400" dirty="0">
                <a:latin typeface="Arial"/>
                <a:cs typeface="Arial"/>
              </a:rPr>
              <a:t>Tribunal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arbitral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ii.</a:t>
            </a:r>
            <a:r>
              <a:rPr cap="small" spc="-45" dirty="0"/>
              <a:t> </a:t>
            </a:r>
            <a:r>
              <a:rPr cap="small" dirty="0"/>
              <a:t>S</a:t>
            </a:r>
            <a:r>
              <a:rPr cap="small" dirty="0">
                <a:solidFill>
                  <a:srgbClr val="D81E00"/>
                </a:solidFill>
              </a:rPr>
              <a:t>ystème</a:t>
            </a:r>
            <a:r>
              <a:rPr cap="small" spc="95" dirty="0">
                <a:solidFill>
                  <a:srgbClr val="D81E00"/>
                </a:solidFill>
              </a:rPr>
              <a:t> </a:t>
            </a:r>
            <a:r>
              <a:rPr cap="small" spc="-215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6997065" cy="280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Le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système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justice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privée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spc="-10" dirty="0">
                <a:latin typeface="Arial"/>
                <a:cs typeface="Arial"/>
              </a:rPr>
              <a:t>Acteurs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919"/>
              </a:spcBef>
              <a:buClr>
                <a:srgbClr val="CC0000"/>
              </a:buClr>
              <a:buFont typeface="Arial"/>
              <a:buChar char="–"/>
            </a:pP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Secrétaire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général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Centre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d’Arbitrage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(arbitrage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institutionnel)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dirty="0">
                <a:latin typeface="Arial"/>
                <a:cs typeface="Arial"/>
              </a:rPr>
              <a:t>Un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plusieurs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arbitres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composant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tribunal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arbitral</a:t>
            </a:r>
            <a:endParaRPr sz="16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835"/>
              </a:spcBef>
              <a:buClr>
                <a:srgbClr val="CC0000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Char char="•"/>
              <a:tabLst>
                <a:tab pos="1155065" algn="l"/>
              </a:tabLst>
            </a:pPr>
            <a:r>
              <a:rPr sz="1600" spc="-10" dirty="0">
                <a:latin typeface="Arial"/>
                <a:cs typeface="Arial"/>
              </a:rPr>
              <a:t>Avocats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463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cap="small" dirty="0"/>
              <a:t>iii.</a:t>
            </a:r>
            <a:r>
              <a:rPr cap="small" spc="-70" dirty="0"/>
              <a:t> </a:t>
            </a:r>
            <a:r>
              <a:rPr cap="small" dirty="0"/>
              <a:t>M</a:t>
            </a:r>
            <a:r>
              <a:rPr cap="small" dirty="0">
                <a:solidFill>
                  <a:srgbClr val="D81E00"/>
                </a:solidFill>
              </a:rPr>
              <a:t>éthode</a:t>
            </a:r>
            <a:r>
              <a:rPr cap="small" spc="65" dirty="0">
                <a:solidFill>
                  <a:srgbClr val="D81E00"/>
                </a:solidFill>
              </a:rPr>
              <a:t> </a:t>
            </a:r>
            <a:r>
              <a:rPr cap="small" spc="-204" dirty="0"/>
              <a:t>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258251" y="2171595"/>
            <a:ext cx="6473825" cy="3138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Méthode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loi/norme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juridique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Méthode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du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juriste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(français)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CC0000"/>
              </a:buClr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Méthode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cours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CC0000"/>
              </a:buClr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dirty="0">
                <a:latin typeface="Arial"/>
                <a:cs typeface="Arial"/>
              </a:rPr>
              <a:t>Analyse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textes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juridiques</a:t>
            </a:r>
            <a:endParaRPr sz="18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spcBef>
                <a:spcPts val="440"/>
              </a:spcBef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dirty="0">
                <a:latin typeface="Arial"/>
                <a:cs typeface="Arial"/>
              </a:rPr>
              <a:t>Application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dispositions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législatives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réglementaires</a:t>
            </a:r>
            <a:endParaRPr sz="180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spcBef>
                <a:spcPts val="440"/>
              </a:spcBef>
              <a:buClr>
                <a:srgbClr val="CC0000"/>
              </a:buClr>
              <a:buChar char="–"/>
              <a:tabLst>
                <a:tab pos="755015" algn="l"/>
              </a:tabLst>
            </a:pPr>
            <a:r>
              <a:rPr sz="1800" dirty="0">
                <a:latin typeface="Arial"/>
                <a:cs typeface="Arial"/>
              </a:rPr>
              <a:t>Résolutions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cas</a:t>
            </a:r>
            <a:r>
              <a:rPr sz="1800" spc="-10" dirty="0">
                <a:latin typeface="Arial"/>
                <a:cs typeface="Arial"/>
              </a:rPr>
              <a:t> pratiques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5349" y="3261678"/>
            <a:ext cx="660145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50185" algn="l"/>
                <a:tab pos="4133215" algn="l"/>
              </a:tabLst>
            </a:pPr>
            <a:r>
              <a:rPr sz="4000" dirty="0">
                <a:solidFill>
                  <a:srgbClr val="000000"/>
                </a:solidFill>
              </a:rPr>
              <a:t>Merci</a:t>
            </a:r>
            <a:r>
              <a:rPr sz="4000" spc="-114" dirty="0">
                <a:solidFill>
                  <a:srgbClr val="000000"/>
                </a:solidFill>
              </a:rPr>
              <a:t> </a:t>
            </a:r>
            <a:r>
              <a:rPr sz="4000" spc="-20" dirty="0">
                <a:solidFill>
                  <a:srgbClr val="000000"/>
                </a:solidFill>
              </a:rPr>
              <a:t>pour</a:t>
            </a:r>
            <a:r>
              <a:rPr sz="4000" dirty="0">
                <a:solidFill>
                  <a:srgbClr val="000000"/>
                </a:solidFill>
              </a:rPr>
              <a:t>	</a:t>
            </a:r>
            <a:r>
              <a:rPr sz="4000" spc="-10" dirty="0">
                <a:solidFill>
                  <a:srgbClr val="000000"/>
                </a:solidFill>
              </a:rPr>
              <a:t>votre</a:t>
            </a:r>
            <a:r>
              <a:rPr sz="4000" dirty="0">
                <a:solidFill>
                  <a:srgbClr val="000000"/>
                </a:solidFill>
              </a:rPr>
              <a:t>	attention</a:t>
            </a:r>
            <a:r>
              <a:rPr sz="4000" spc="-130" dirty="0">
                <a:solidFill>
                  <a:srgbClr val="000000"/>
                </a:solidFill>
              </a:rPr>
              <a:t> </a:t>
            </a:r>
            <a:r>
              <a:rPr sz="4000" spc="-50" dirty="0">
                <a:solidFill>
                  <a:srgbClr val="000000"/>
                </a:solidFill>
              </a:rPr>
              <a:t>!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dirty="0"/>
              <a:t>©</a:t>
            </a:r>
            <a:r>
              <a:rPr spc="-30" dirty="0"/>
              <a:t> </a:t>
            </a:r>
            <a:r>
              <a:rPr dirty="0"/>
              <a:t>Prof.</a:t>
            </a:r>
            <a:r>
              <a:rPr spc="-25" dirty="0"/>
              <a:t> </a:t>
            </a:r>
            <a:r>
              <a:rPr dirty="0"/>
              <a:t>Jochen</a:t>
            </a:r>
            <a:r>
              <a:rPr spc="-20" dirty="0"/>
              <a:t> </a:t>
            </a:r>
            <a:r>
              <a:rPr dirty="0"/>
              <a:t>BAUERREIS</a:t>
            </a:r>
            <a:r>
              <a:rPr spc="335" dirty="0"/>
              <a:t> </a:t>
            </a:r>
            <a:r>
              <a:rPr dirty="0"/>
              <a:t>-</a:t>
            </a:r>
            <a:r>
              <a:rPr spc="270" dirty="0"/>
              <a:t> </a:t>
            </a:r>
            <a:r>
              <a:rPr dirty="0"/>
              <a:t>Avocat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Rechtsanwalt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45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14886</TotalTime>
  <Words>1251</Words>
  <Application>Microsoft Macintosh PowerPoint</Application>
  <PresentationFormat>Personnalisé</PresentationFormat>
  <Paragraphs>403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Aptos</vt:lpstr>
      <vt:lpstr>Arial</vt:lpstr>
      <vt:lpstr>Courier New</vt:lpstr>
      <vt:lpstr>Office Theme</vt:lpstr>
      <vt:lpstr>Présentation PowerPoint</vt:lpstr>
      <vt:lpstr>Plan Général Du Cours :</vt:lpstr>
      <vt:lpstr>A. Introduction :</vt:lpstr>
      <vt:lpstr>i. Notions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ii. Système :</vt:lpstr>
      <vt:lpstr>iii. Méthode :</vt:lpstr>
      <vt:lpstr>Merci pour votre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Sabrina CHARLES</dc:creator>
  <cp:lastModifiedBy>Info</cp:lastModifiedBy>
  <cp:revision>10</cp:revision>
  <dcterms:created xsi:type="dcterms:W3CDTF">2023-09-04T06:49:21Z</dcterms:created>
  <dcterms:modified xsi:type="dcterms:W3CDTF">2026-09-18T14:33:31Z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2022-09-07T00:00:00Z</vt:filetime>
  </property>
  <property fmtid="{D5CDD505-2E9C-101B-9397-08002B2CF9AE}" pid="3" name="Creator">
    <vt:lpwstr>Microsoft PowerPoint</vt:lpwstr>
  </property>
  <property fmtid="{D5CDD505-2E9C-101B-9397-08002B2CF9AE}" pid="4" name="LastSaved">
    <vt:filetime>2023-09-04T00:00:00Z</vt:filetime>
  </property>
  <property fmtid="{D5CDD505-2E9C-101B-9397-08002B2CF9AE}" pid="5" name="Producer">
    <vt:lpwstr>macOS Version 10.15.7 (assemblage 19H1824) Quartz PDFContext</vt:lpwstr>
  </property>
</Properties>
</file>